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46"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B0F60-E3DA-4AFA-A526-9D81B6E6F2CF}" type="datetimeFigureOut">
              <a:rPr lang="en-GB" smtClean="0"/>
              <a:t>22/07/2020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B69DE-DEF3-49B1-B122-C08D6B877B94}" type="slidenum">
              <a:rPr lang="en-GB" smtClean="0"/>
              <a:t>‹#›</a:t>
            </a:fld>
            <a:endParaRPr lang="en-GB"/>
          </a:p>
        </p:txBody>
      </p:sp>
    </p:spTree>
    <p:extLst>
      <p:ext uri="{BB962C8B-B14F-4D97-AF65-F5344CB8AC3E}">
        <p14:creationId xmlns:p14="http://schemas.microsoft.com/office/powerpoint/2010/main" val="9110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3858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6973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3169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22537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51845F5A-061D-4825-9AE9-D7794091C6C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618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5351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8499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5442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269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6312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4E684-10F4-4CC3-A0B9-F03AA7BE37CF}"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8808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50253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7801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C04E684-10F4-4CC3-A0B9-F03AA7BE37CF}" type="datetimeFigureOut">
              <a:rPr lang="en-US" smtClean="0"/>
              <a:t>7/22/2020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8171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4065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818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5047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8672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6200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5310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2023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4474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7/22/2020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5233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7/22/2020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58562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38" r:id="rId6"/>
    <p:sldLayoutId id="2147483733" r:id="rId7"/>
    <p:sldLayoutId id="2147483734" r:id="rId8"/>
    <p:sldLayoutId id="2147483735" r:id="rId9"/>
    <p:sldLayoutId id="2147483736" r:id="rId10"/>
    <p:sldLayoutId id="2147483737" r:id="rId11"/>
    <p:sldLayoutId id="2147483739"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C04E684-10F4-4CC3-A0B9-F03AA7BE37CF}" type="datetimeFigureOut">
              <a:rPr lang="en-US" smtClean="0"/>
              <a:t>7/22/2020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1845F5A-061D-4825-9AE9-D7794091C6C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78612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9.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BEC142-46C5-4A98-8906-D47DC89B3BA2}"/>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0447" b="7735"/>
          <a:stretch/>
        </p:blipFill>
        <p:spPr>
          <a:xfrm>
            <a:off x="-2" y="10"/>
            <a:ext cx="12192002" cy="6857990"/>
          </a:xfrm>
          <a:prstGeom prst="rect">
            <a:avLst/>
          </a:prstGeom>
        </p:spPr>
      </p:pic>
      <p:sp>
        <p:nvSpPr>
          <p:cNvPr id="2" name="Title 1">
            <a:extLst>
              <a:ext uri="{FF2B5EF4-FFF2-40B4-BE49-F238E27FC236}">
                <a16:creationId xmlns:a16="http://schemas.microsoft.com/office/drawing/2014/main" id="{844CEBC9-3FD1-425B-ABA8-8737D5037048}"/>
              </a:ext>
            </a:extLst>
          </p:cNvPr>
          <p:cNvSpPr>
            <a:spLocks noGrp="1"/>
          </p:cNvSpPr>
          <p:nvPr>
            <p:ph type="ctrTitle"/>
          </p:nvPr>
        </p:nvSpPr>
        <p:spPr>
          <a:xfrm>
            <a:off x="7848600" y="3428999"/>
            <a:ext cx="4023360" cy="500571"/>
          </a:xfrm>
        </p:spPr>
        <p:txBody>
          <a:bodyPr anchor="b">
            <a:normAutofit/>
          </a:bodyPr>
          <a:lstStyle/>
          <a:p>
            <a:r>
              <a:rPr lang="en-GB" sz="3200" dirty="0"/>
              <a:t>Oxford, England</a:t>
            </a:r>
          </a:p>
        </p:txBody>
      </p:sp>
      <p:sp>
        <p:nvSpPr>
          <p:cNvPr id="3" name="Subtitle 2">
            <a:extLst>
              <a:ext uri="{FF2B5EF4-FFF2-40B4-BE49-F238E27FC236}">
                <a16:creationId xmlns:a16="http://schemas.microsoft.com/office/drawing/2014/main" id="{30E19786-663E-4F7B-AFA6-C3D6420299FE}"/>
              </a:ext>
            </a:extLst>
          </p:cNvPr>
          <p:cNvSpPr>
            <a:spLocks noGrp="1"/>
          </p:cNvSpPr>
          <p:nvPr>
            <p:ph type="subTitle" idx="1"/>
          </p:nvPr>
        </p:nvSpPr>
        <p:spPr>
          <a:xfrm>
            <a:off x="7848600" y="3968496"/>
            <a:ext cx="4023360" cy="1208141"/>
          </a:xfrm>
        </p:spPr>
        <p:txBody>
          <a:bodyPr>
            <a:normAutofit/>
          </a:bodyPr>
          <a:lstStyle/>
          <a:p>
            <a:r>
              <a:rPr lang="en-GB" sz="1600"/>
              <a:t>By roman  belykh</a:t>
            </a:r>
          </a:p>
          <a:p>
            <a:endParaRPr lang="en-GB" sz="1600"/>
          </a:p>
          <a:p>
            <a:endParaRPr lang="en-GB" sz="1600"/>
          </a:p>
        </p:txBody>
      </p:sp>
    </p:spTree>
    <p:extLst>
      <p:ext uri="{BB962C8B-B14F-4D97-AF65-F5344CB8AC3E}">
        <p14:creationId xmlns:p14="http://schemas.microsoft.com/office/powerpoint/2010/main" val="425028209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92674-7EF5-4563-BE76-6F1277C42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297" y="208016"/>
            <a:ext cx="4831475" cy="6441967"/>
          </a:xfrm>
          <a:prstGeom prst="rect">
            <a:avLst/>
          </a:prstGeom>
        </p:spPr>
      </p:pic>
      <p:sp>
        <p:nvSpPr>
          <p:cNvPr id="5" name="TextBox 4">
            <a:extLst>
              <a:ext uri="{FF2B5EF4-FFF2-40B4-BE49-F238E27FC236}">
                <a16:creationId xmlns:a16="http://schemas.microsoft.com/office/drawing/2014/main" id="{971CCD09-1E25-4DB1-84D2-7E46CBDD3F90}"/>
              </a:ext>
            </a:extLst>
          </p:cNvPr>
          <p:cNvSpPr txBox="1"/>
          <p:nvPr/>
        </p:nvSpPr>
        <p:spPr>
          <a:xfrm>
            <a:off x="612228" y="1295837"/>
            <a:ext cx="5086350"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Oxford has it all.  A university that dates back to the 11th century, magnificent sandstone architecture and amazing scenery all around. It’s packed with museums, libraries and historical places. </a:t>
            </a:r>
          </a:p>
          <a:p>
            <a:endParaRPr lang="en-GB" dirty="0"/>
          </a:p>
          <a:p>
            <a:r>
              <a:rPr lang="en-GB" dirty="0"/>
              <a:t>Oxford makes the perfect day trip from London – but you should spend more time there if you can. I’d suggest three days to explore the city at a leisurely pace.</a:t>
            </a:r>
          </a:p>
          <a:p>
            <a:endParaRPr lang="en-GB" dirty="0"/>
          </a:p>
          <a:p>
            <a:r>
              <a:rPr lang="en-GB" dirty="0"/>
              <a:t>I hope you enjoy your time in OXFORD as much as I did.</a:t>
            </a:r>
          </a:p>
        </p:txBody>
      </p:sp>
    </p:spTree>
    <p:extLst>
      <p:ext uri="{BB962C8B-B14F-4D97-AF65-F5344CB8AC3E}">
        <p14:creationId xmlns:p14="http://schemas.microsoft.com/office/powerpoint/2010/main" val="247156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D1CB-C839-4C20-B2E2-74C96A489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82" y="0"/>
            <a:ext cx="12764782" cy="7172077"/>
          </a:xfrm>
          <a:prstGeom prst="rect">
            <a:avLst/>
          </a:prstGeom>
        </p:spPr>
      </p:pic>
      <p:sp>
        <p:nvSpPr>
          <p:cNvPr id="4" name="TextBox 3">
            <a:extLst>
              <a:ext uri="{FF2B5EF4-FFF2-40B4-BE49-F238E27FC236}">
                <a16:creationId xmlns:a16="http://schemas.microsoft.com/office/drawing/2014/main" id="{96CAA6E9-9AF6-49E1-A664-31CD72C094A0}"/>
              </a:ext>
            </a:extLst>
          </p:cNvPr>
          <p:cNvSpPr txBox="1"/>
          <p:nvPr/>
        </p:nvSpPr>
        <p:spPr>
          <a:xfrm>
            <a:off x="2798859" y="5017273"/>
            <a:ext cx="56692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Oxford University is one of the oldest in the world.</a:t>
            </a:r>
          </a:p>
        </p:txBody>
      </p:sp>
      <p:sp>
        <p:nvSpPr>
          <p:cNvPr id="5" name="TextBox 4">
            <a:extLst>
              <a:ext uri="{FF2B5EF4-FFF2-40B4-BE49-F238E27FC236}">
                <a16:creationId xmlns:a16="http://schemas.microsoft.com/office/drawing/2014/main" id="{2D431AF4-70C8-453D-A81E-7EDBBCC58A49}"/>
              </a:ext>
            </a:extLst>
          </p:cNvPr>
          <p:cNvSpPr txBox="1"/>
          <p:nvPr/>
        </p:nvSpPr>
        <p:spPr>
          <a:xfrm>
            <a:off x="2512612" y="5645426"/>
            <a:ext cx="647805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The first colleges of Oxford were built in the 13th century.</a:t>
            </a:r>
          </a:p>
        </p:txBody>
      </p:sp>
    </p:spTree>
    <p:extLst>
      <p:ext uri="{BB962C8B-B14F-4D97-AF65-F5344CB8AC3E}">
        <p14:creationId xmlns:p14="http://schemas.microsoft.com/office/powerpoint/2010/main" val="121422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F2D0F-F0B3-4E57-ADC7-0EB12E58D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670" y="1744273"/>
            <a:ext cx="6416700" cy="4812525"/>
          </a:xfrm>
          <a:prstGeom prst="rect">
            <a:avLst/>
          </a:prstGeom>
        </p:spPr>
      </p:pic>
      <p:sp>
        <p:nvSpPr>
          <p:cNvPr id="8" name="TextBox 7">
            <a:extLst>
              <a:ext uri="{FF2B5EF4-FFF2-40B4-BE49-F238E27FC236}">
                <a16:creationId xmlns:a16="http://schemas.microsoft.com/office/drawing/2014/main" id="{49F87601-1A7A-4440-8DE0-17C244052C0C}"/>
              </a:ext>
            </a:extLst>
          </p:cNvPr>
          <p:cNvSpPr txBox="1"/>
          <p:nvPr/>
        </p:nvSpPr>
        <p:spPr>
          <a:xfrm>
            <a:off x="166978" y="1755484"/>
            <a:ext cx="4731028" cy="48013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Legend has it that Oxford was started by a beautiful and pious young princess named </a:t>
            </a:r>
            <a:r>
              <a:rPr lang="en-GB" dirty="0" err="1"/>
              <a:t>Frideswide</a:t>
            </a:r>
            <a:r>
              <a:rPr lang="en-GB" dirty="0"/>
              <a:t>. When her dream of becoming a nun was threatened by a king who wanted to marry her, </a:t>
            </a:r>
            <a:r>
              <a:rPr lang="en-GB" dirty="0" err="1"/>
              <a:t>Frideswide</a:t>
            </a:r>
            <a:r>
              <a:rPr lang="en-GB" dirty="0"/>
              <a:t> ran away to Oxford. The king followed her, but when he reached the town boundaries, he was struck blind. After begging her forgiveness and reluctantly agreeing to give her freedom from marrying him, his sight was amazingly restored. </a:t>
            </a:r>
            <a:r>
              <a:rPr lang="en-GB" dirty="0" err="1"/>
              <a:t>Frideswide</a:t>
            </a:r>
            <a:r>
              <a:rPr lang="en-GB" dirty="0"/>
              <a:t> went on to set up a nunnery on the site of what is now Christ Church cathedral. The earliest built colleges were set up around the nunnery as learning places for monastic scholars.</a:t>
            </a:r>
          </a:p>
        </p:txBody>
      </p:sp>
      <p:sp>
        <p:nvSpPr>
          <p:cNvPr id="9" name="Rectangle 8">
            <a:extLst>
              <a:ext uri="{FF2B5EF4-FFF2-40B4-BE49-F238E27FC236}">
                <a16:creationId xmlns:a16="http://schemas.microsoft.com/office/drawing/2014/main" id="{FBE4F312-5286-42F0-8657-7A1821FD2E1E}"/>
              </a:ext>
            </a:extLst>
          </p:cNvPr>
          <p:cNvSpPr/>
          <p:nvPr/>
        </p:nvSpPr>
        <p:spPr>
          <a:xfrm>
            <a:off x="2075817" y="422918"/>
            <a:ext cx="744114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The Legend of </a:t>
            </a:r>
            <a:r>
              <a:rPr lang="en-US" sz="5400" b="0" cap="none" spc="0" dirty="0" err="1">
                <a:ln w="0"/>
                <a:solidFill>
                  <a:schemeClr val="accent1"/>
                </a:solidFill>
                <a:effectLst>
                  <a:outerShdw blurRad="38100" dist="25400" dir="5400000" algn="ctr" rotWithShape="0">
                    <a:srgbClr val="6E747A">
                      <a:alpha val="43000"/>
                    </a:srgbClr>
                  </a:outerShdw>
                </a:effectLst>
              </a:rPr>
              <a:t>Frideswide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2737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EB3FA-FEA9-4339-9E3D-AC4590126753}"/>
              </a:ext>
            </a:extLst>
          </p:cNvPr>
          <p:cNvSpPr/>
          <p:nvPr/>
        </p:nvSpPr>
        <p:spPr>
          <a:xfrm>
            <a:off x="3056641" y="367259"/>
            <a:ext cx="585609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Ashmo</a:t>
            </a:r>
            <a:r>
              <a:rPr lang="en-US" sz="5400" dirty="0">
                <a:ln w="0"/>
                <a:solidFill>
                  <a:schemeClr val="accent1"/>
                </a:solidFill>
                <a:effectLst>
                  <a:outerShdw blurRad="38100" dist="25400" dir="5400000" algn="ctr" rotWithShape="0">
                    <a:srgbClr val="6E747A">
                      <a:alpha val="43000"/>
                    </a:srgbClr>
                  </a:outerShdw>
                </a:effectLst>
              </a:rPr>
              <a:t>lean Museum</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EB722ADA-2C93-44A1-A2B4-7824434B1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55" y="1555993"/>
            <a:ext cx="5621572" cy="2208475"/>
          </a:xfrm>
          <a:prstGeom prst="rect">
            <a:avLst/>
          </a:prstGeom>
        </p:spPr>
      </p:pic>
      <p:pic>
        <p:nvPicPr>
          <p:cNvPr id="6" name="Picture 5">
            <a:extLst>
              <a:ext uri="{FF2B5EF4-FFF2-40B4-BE49-F238E27FC236}">
                <a16:creationId xmlns:a16="http://schemas.microsoft.com/office/drawing/2014/main" id="{F78E9FF0-693B-49C5-8ECD-A5EE34483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5" y="3960499"/>
            <a:ext cx="5621572" cy="2623401"/>
          </a:xfrm>
          <a:prstGeom prst="rect">
            <a:avLst/>
          </a:prstGeom>
        </p:spPr>
      </p:pic>
      <p:sp>
        <p:nvSpPr>
          <p:cNvPr id="7" name="TextBox 6">
            <a:extLst>
              <a:ext uri="{FF2B5EF4-FFF2-40B4-BE49-F238E27FC236}">
                <a16:creationId xmlns:a16="http://schemas.microsoft.com/office/drawing/2014/main" id="{CE29D5E5-D045-4DD0-AFEB-346C4E90C234}"/>
              </a:ext>
            </a:extLst>
          </p:cNvPr>
          <p:cNvSpPr txBox="1"/>
          <p:nvPr/>
        </p:nvSpPr>
        <p:spPr>
          <a:xfrm>
            <a:off x="6932856" y="2814761"/>
            <a:ext cx="395975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Oxford's Ashmolean Museum was the first museum in the world to be opened to the public when it was officially opened in 1683 according to the Guinness Book of Records.</a:t>
            </a:r>
            <a:endParaRPr lang="en-GB" dirty="0"/>
          </a:p>
        </p:txBody>
      </p:sp>
    </p:spTree>
    <p:extLst>
      <p:ext uri="{BB962C8B-B14F-4D97-AF65-F5344CB8AC3E}">
        <p14:creationId xmlns:p14="http://schemas.microsoft.com/office/powerpoint/2010/main" val="305314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F15B1-023B-4FBC-BC48-B52E644680C9}"/>
              </a:ext>
            </a:extLst>
          </p:cNvPr>
          <p:cNvSpPr/>
          <p:nvPr/>
        </p:nvSpPr>
        <p:spPr>
          <a:xfrm>
            <a:off x="3828049" y="437322"/>
            <a:ext cx="4535901"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The Real Alice</a:t>
            </a:r>
          </a:p>
        </p:txBody>
      </p:sp>
      <p:sp>
        <p:nvSpPr>
          <p:cNvPr id="3" name="TextBox 2">
            <a:extLst>
              <a:ext uri="{FF2B5EF4-FFF2-40B4-BE49-F238E27FC236}">
                <a16:creationId xmlns:a16="http://schemas.microsoft.com/office/drawing/2014/main" id="{9FEB71A9-65D7-40AA-B84A-F463010DC6B7}"/>
              </a:ext>
            </a:extLst>
          </p:cNvPr>
          <p:cNvSpPr txBox="1"/>
          <p:nvPr/>
        </p:nvSpPr>
        <p:spPr>
          <a:xfrm>
            <a:off x="696882" y="1502797"/>
            <a:ext cx="399155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t>Alice, from Alice in Wonderland, was a real girl named Alice Liddell. She was the daughter of the Dean at Christ Church, who was a friend of Charles Dodgson (A.K.A. Lewis Carroll), who taught at the College. Dodgson spent much time with Alice and her family, and immortalized her in his books.</a:t>
            </a:r>
            <a:endParaRPr lang="en-GB" dirty="0"/>
          </a:p>
        </p:txBody>
      </p:sp>
      <p:pic>
        <p:nvPicPr>
          <p:cNvPr id="5" name="Picture 4">
            <a:extLst>
              <a:ext uri="{FF2B5EF4-FFF2-40B4-BE49-F238E27FC236}">
                <a16:creationId xmlns:a16="http://schemas.microsoft.com/office/drawing/2014/main" id="{0D0656C7-8627-4218-8321-D233FC3AF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25" y="3953266"/>
            <a:ext cx="2454668" cy="2651780"/>
          </a:xfrm>
          <a:prstGeom prst="rect">
            <a:avLst/>
          </a:prstGeom>
        </p:spPr>
      </p:pic>
      <p:pic>
        <p:nvPicPr>
          <p:cNvPr id="7" name="Picture 6">
            <a:extLst>
              <a:ext uri="{FF2B5EF4-FFF2-40B4-BE49-F238E27FC236}">
                <a16:creationId xmlns:a16="http://schemas.microsoft.com/office/drawing/2014/main" id="{B4456F8F-5D8E-4B9C-9B15-076ADA171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048" y="1931188"/>
            <a:ext cx="2860041" cy="3785882"/>
          </a:xfrm>
          <a:prstGeom prst="rect">
            <a:avLst/>
          </a:prstGeom>
        </p:spPr>
      </p:pic>
      <p:pic>
        <p:nvPicPr>
          <p:cNvPr id="9" name="Picture 8">
            <a:extLst>
              <a:ext uri="{FF2B5EF4-FFF2-40B4-BE49-F238E27FC236}">
                <a16:creationId xmlns:a16="http://schemas.microsoft.com/office/drawing/2014/main" id="{A695503F-663F-4BFA-9E25-A44118D07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590" y="1926141"/>
            <a:ext cx="2827469" cy="3769959"/>
          </a:xfrm>
          <a:prstGeom prst="rect">
            <a:avLst/>
          </a:prstGeom>
        </p:spPr>
      </p:pic>
    </p:spTree>
    <p:extLst>
      <p:ext uri="{BB962C8B-B14F-4D97-AF65-F5344CB8AC3E}">
        <p14:creationId xmlns:p14="http://schemas.microsoft.com/office/powerpoint/2010/main" val="4181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DA1E2-7312-47F0-A35A-BB00937FF299}"/>
              </a:ext>
            </a:extLst>
          </p:cNvPr>
          <p:cNvSpPr/>
          <p:nvPr/>
        </p:nvSpPr>
        <p:spPr>
          <a:xfrm>
            <a:off x="3813932" y="279794"/>
            <a:ext cx="456413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Harry was here</a:t>
            </a:r>
          </a:p>
        </p:txBody>
      </p:sp>
      <p:sp>
        <p:nvSpPr>
          <p:cNvPr id="3" name="TextBox 2">
            <a:extLst>
              <a:ext uri="{FF2B5EF4-FFF2-40B4-BE49-F238E27FC236}">
                <a16:creationId xmlns:a16="http://schemas.microsoft.com/office/drawing/2014/main" id="{1015519A-BDB3-4933-9E56-D6A116DE0643}"/>
              </a:ext>
            </a:extLst>
          </p:cNvPr>
          <p:cNvSpPr txBox="1"/>
          <p:nvPr/>
        </p:nvSpPr>
        <p:spPr>
          <a:xfrm>
            <a:off x="4031314" y="4777713"/>
            <a:ext cx="38563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The Great Hall at Christ Church was used as inspiration for the Hogwarts dining hall in the Harry Potter films. The staircase leading up to the hall was actually used in several scenes in the films</a:t>
            </a:r>
          </a:p>
        </p:txBody>
      </p:sp>
      <p:pic>
        <p:nvPicPr>
          <p:cNvPr id="5" name="Picture 4">
            <a:extLst>
              <a:ext uri="{FF2B5EF4-FFF2-40B4-BE49-F238E27FC236}">
                <a16:creationId xmlns:a16="http://schemas.microsoft.com/office/drawing/2014/main" id="{41D9DDDB-6F4F-45C9-B7FC-F91671D30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17" y="1373482"/>
            <a:ext cx="4628541" cy="3087200"/>
          </a:xfrm>
          <a:prstGeom prst="rect">
            <a:avLst/>
          </a:prstGeom>
        </p:spPr>
      </p:pic>
      <p:pic>
        <p:nvPicPr>
          <p:cNvPr id="7" name="Picture 6">
            <a:extLst>
              <a:ext uri="{FF2B5EF4-FFF2-40B4-BE49-F238E27FC236}">
                <a16:creationId xmlns:a16="http://schemas.microsoft.com/office/drawing/2014/main" id="{0D79FBB0-B0C4-4B13-B0E0-C578D3CBC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924" y="1373482"/>
            <a:ext cx="4410286" cy="3087200"/>
          </a:xfrm>
          <a:prstGeom prst="rect">
            <a:avLst/>
          </a:prstGeom>
        </p:spPr>
      </p:pic>
    </p:spTree>
    <p:extLst>
      <p:ext uri="{BB962C8B-B14F-4D97-AF65-F5344CB8AC3E}">
        <p14:creationId xmlns:p14="http://schemas.microsoft.com/office/powerpoint/2010/main" val="289752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C884A-50A2-45E6-9DE1-1FB2FCCD3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28" y="2134097"/>
            <a:ext cx="5304122" cy="2589806"/>
          </a:xfrm>
          <a:prstGeom prst="rect">
            <a:avLst/>
          </a:prstGeom>
        </p:spPr>
      </p:pic>
      <p:pic>
        <p:nvPicPr>
          <p:cNvPr id="5" name="Picture 4">
            <a:extLst>
              <a:ext uri="{FF2B5EF4-FFF2-40B4-BE49-F238E27FC236}">
                <a16:creationId xmlns:a16="http://schemas.microsoft.com/office/drawing/2014/main" id="{0A05E6BA-7536-47AA-A812-55024CFBB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241" y="1016607"/>
            <a:ext cx="4943061" cy="3707296"/>
          </a:xfrm>
          <a:prstGeom prst="rect">
            <a:avLst/>
          </a:prstGeom>
        </p:spPr>
      </p:pic>
      <p:sp>
        <p:nvSpPr>
          <p:cNvPr id="2" name="TextBox 1">
            <a:extLst>
              <a:ext uri="{FF2B5EF4-FFF2-40B4-BE49-F238E27FC236}">
                <a16:creationId xmlns:a16="http://schemas.microsoft.com/office/drawing/2014/main" id="{4F5BFEFD-6640-478B-B402-571E6FACD1C7}"/>
              </a:ext>
            </a:extLst>
          </p:cNvPr>
          <p:cNvSpPr txBox="1"/>
          <p:nvPr/>
        </p:nvSpPr>
        <p:spPr>
          <a:xfrm>
            <a:off x="729428" y="1206062"/>
            <a:ext cx="504452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New College is another place for Harry Potter fans. </a:t>
            </a:r>
          </a:p>
        </p:txBody>
      </p:sp>
    </p:spTree>
    <p:extLst>
      <p:ext uri="{BB962C8B-B14F-4D97-AF65-F5344CB8AC3E}">
        <p14:creationId xmlns:p14="http://schemas.microsoft.com/office/powerpoint/2010/main" val="108794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7DC01F-30C1-478D-BBDF-D80D961CC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904" y="1365822"/>
            <a:ext cx="5864192" cy="5161100"/>
          </a:xfrm>
          <a:prstGeom prst="rect">
            <a:avLst/>
          </a:prstGeom>
        </p:spPr>
      </p:pic>
      <p:sp>
        <p:nvSpPr>
          <p:cNvPr id="7" name="Rectangle 6">
            <a:extLst>
              <a:ext uri="{FF2B5EF4-FFF2-40B4-BE49-F238E27FC236}">
                <a16:creationId xmlns:a16="http://schemas.microsoft.com/office/drawing/2014/main" id="{8EECC3E1-40DE-428F-B8AF-F5B94C784BE7}"/>
              </a:ext>
            </a:extLst>
          </p:cNvPr>
          <p:cNvSpPr/>
          <p:nvPr/>
        </p:nvSpPr>
        <p:spPr>
          <a:xfrm>
            <a:off x="3906073" y="239901"/>
            <a:ext cx="437985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Map of Oxford</a:t>
            </a:r>
          </a:p>
        </p:txBody>
      </p:sp>
    </p:spTree>
    <p:extLst>
      <p:ext uri="{BB962C8B-B14F-4D97-AF65-F5344CB8AC3E}">
        <p14:creationId xmlns:p14="http://schemas.microsoft.com/office/powerpoint/2010/main" val="275124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AED53-83D4-459F-BA43-DF927E008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870" y="374431"/>
            <a:ext cx="8688260" cy="6109137"/>
          </a:xfrm>
          <a:prstGeom prst="rect">
            <a:avLst/>
          </a:prstGeom>
        </p:spPr>
      </p:pic>
    </p:spTree>
    <p:extLst>
      <p:ext uri="{BB962C8B-B14F-4D97-AF65-F5344CB8AC3E}">
        <p14:creationId xmlns:p14="http://schemas.microsoft.com/office/powerpoint/2010/main" val="2164481241"/>
      </p:ext>
    </p:extLst>
  </p:cSld>
  <p:clrMapOvr>
    <a:masterClrMapping/>
  </p:clrMapOvr>
</p:sld>
</file>

<file path=ppt/theme/theme1.xml><?xml version="1.0" encoding="utf-8"?>
<a:theme xmlns:a="http://schemas.openxmlformats.org/drawingml/2006/main" name="BrushVTI">
  <a:themeElements>
    <a:clrScheme name="AnalogousFromRegularSeed_2SEEDS">
      <a:dk1>
        <a:srgbClr val="000000"/>
      </a:dk1>
      <a:lt1>
        <a:srgbClr val="FFFFFF"/>
      </a:lt1>
      <a:dk2>
        <a:srgbClr val="243741"/>
      </a:dk2>
      <a:lt2>
        <a:srgbClr val="E2E8E7"/>
      </a:lt2>
      <a:accent1>
        <a:srgbClr val="B13B52"/>
      </a:accent1>
      <a:accent2>
        <a:srgbClr val="C34D95"/>
      </a:accent2>
      <a:accent3>
        <a:srgbClr val="C3674D"/>
      </a:accent3>
      <a:accent4>
        <a:srgbClr val="3BB182"/>
      </a:accent4>
      <a:accent5>
        <a:srgbClr val="46B2B4"/>
      </a:accent5>
      <a:accent6>
        <a:srgbClr val="3B7EB1"/>
      </a:accent6>
      <a:hlink>
        <a:srgbClr val="31937F"/>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385</Words>
  <Application>Microsoft Office PowerPoint</Application>
  <PresentationFormat>Widescreen</PresentationFormat>
  <Paragraphs>19</Paragraphs>
  <Slides>10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Century Gothic</vt:lpstr>
      <vt:lpstr>Elephant</vt:lpstr>
      <vt:lpstr>Gill Sans MT</vt:lpstr>
      <vt:lpstr>BrushVTI</vt:lpstr>
      <vt:lpstr>Gallery</vt:lpstr>
      <vt:lpstr>Oxford, England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Oxford, England</dc:title>
  <dc:creator>Svetlana</dc:creator>
  <cp:lastModifiedBy>Sarah Norsworthy</cp:lastModifiedBy>
  <cp:revision>15</cp:revision>
  <dcterms:created xsi:type="dcterms:W3CDTF">2020-07-16T13:22:09Z</dcterms:created>
  <dcterms:modified xsi:type="dcterms:W3CDTF">2020-07-22T13:33:56Z</dcterms:modified>
</cp:coreProperties>
</file>